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309C-2EDC-4839-A9C6-A90B30BBCC8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A2F9-1052-411E-89E7-4243256F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53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Оборудование по программе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Юридический факультет Московского государственного университета им. М.В. Ломоносова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IMG_1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5572129" cy="371475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09" y="0"/>
          <a:ext cx="9116323" cy="3143248"/>
        </p:xfrm>
        <a:graphic>
          <a:graphicData uri="http://schemas.openxmlformats.org/drawingml/2006/table">
            <a:tbl>
              <a:tblPr/>
              <a:tblGrid>
                <a:gridCol w="9116323"/>
              </a:tblGrid>
              <a:tr h="3143248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Настоящий</a:t>
                      </a:r>
                      <a:r>
                        <a:rPr lang="ru-RU" baseline="0" dirty="0" smtClean="0"/>
                        <a:t> проект разработан на основании Государственного контракта № 505-2010 на закупку инфраструктуры развития современных образовательных программ.</a:t>
                      </a:r>
                    </a:p>
                    <a:p>
                      <a:r>
                        <a:rPr lang="ru-RU" baseline="0" dirty="0" smtClean="0"/>
                        <a:t>Оборудование комплекса позволяет обеспечить учебный класс следующими функциональными возможностями</a:t>
                      </a:r>
                      <a:r>
                        <a:rPr lang="en-US" baseline="0" dirty="0" smtClean="0"/>
                        <a:t>:</a:t>
                      </a:r>
                      <a:endParaRPr lang="ru-RU" baseline="0" dirty="0" smtClean="0"/>
                    </a:p>
                    <a:p>
                      <a:endParaRPr lang="en-US" baseline="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Визуализация графической информации на проекционном интерактивном экране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Визуализация 3</a:t>
                      </a:r>
                      <a:r>
                        <a:rPr lang="en-US" baseline="0" dirty="0" smtClean="0"/>
                        <a:t>D- </a:t>
                      </a:r>
                      <a:r>
                        <a:rPr lang="ru-RU" baseline="0" dirty="0" smtClean="0"/>
                        <a:t>графической информации на проекционном экране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Демонстрация видеоинформации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Работа с учебными материалами в интерактивном режиме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Равномерное однородное озвучивание помещения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72132" y="3143249"/>
          <a:ext cx="3571868" cy="3742460"/>
        </p:xfrm>
        <a:graphic>
          <a:graphicData uri="http://schemas.openxmlformats.org/drawingml/2006/table">
            <a:tbl>
              <a:tblPr/>
              <a:tblGrid>
                <a:gridCol w="3571868"/>
              </a:tblGrid>
              <a:tr h="37424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видеоконференций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Проведение занятий в дистанционном режиме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Интегрированное управление оборудованием комплекса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09" y="0"/>
          <a:ext cx="9116323" cy="3643314"/>
        </p:xfrm>
        <a:graphic>
          <a:graphicData uri="http://schemas.openxmlformats.org/drawingml/2006/table">
            <a:tbl>
              <a:tblPr/>
              <a:tblGrid>
                <a:gridCol w="9116323"/>
              </a:tblGrid>
              <a:tr h="3643314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класс активно используется в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рамках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совместных заседаний кафедр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телемостов со студентами юридического факультета, обучающимся по международно-правовой программе в Женеве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создания системы дистанционных образовательных курсов, связи с другими российскими вузами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danilov\Рабочий стол\Класс Женева\IMG_1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714752"/>
            <a:ext cx="4393401" cy="2928934"/>
          </a:xfrm>
          <a:prstGeom prst="rect">
            <a:avLst/>
          </a:prstGeom>
          <a:noFill/>
        </p:spPr>
      </p:pic>
      <p:pic>
        <p:nvPicPr>
          <p:cNvPr id="1027" name="Picture 3" descr="C:\Documents and Settings\danilov\Рабочий стол\Класс Женева\IMG_1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714752"/>
            <a:ext cx="4429157" cy="29527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571744"/>
            <a:ext cx="837908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Спи</a:t>
            </a:r>
            <a:r>
              <a:rPr lang="ru-RU" sz="4000" dirty="0" smtClean="0"/>
              <a:t>сок используемого оборудования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nilov\Рабочий стол\Класс Женева\2014-09-11-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86476" cy="3214686"/>
          </a:xfrm>
          <a:prstGeom prst="rect">
            <a:avLst/>
          </a:prstGeom>
          <a:noFill/>
        </p:spPr>
      </p:pic>
      <p:pic>
        <p:nvPicPr>
          <p:cNvPr id="1027" name="Picture 3" descr="C:\Documents and Settings\danilov\Рабочий стол\Класс Женева\2014-09-11-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90" y="3214686"/>
            <a:ext cx="4858010" cy="364331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49" y="0"/>
          <a:ext cx="4816188" cy="3200400"/>
        </p:xfrm>
        <a:graphic>
          <a:graphicData uri="http://schemas.openxmlformats.org/drawingml/2006/table">
            <a:tbl>
              <a:tblPr/>
              <a:tblGrid>
                <a:gridCol w="4816188"/>
              </a:tblGrid>
              <a:tr h="320040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Интерактивная доска с </a:t>
                      </a:r>
                      <a:r>
                        <a:rPr lang="ru-RU" dirty="0" err="1" smtClean="0"/>
                        <a:t>краткофокусным</a:t>
                      </a:r>
                      <a:r>
                        <a:rPr lang="ru-RU" baseline="0" dirty="0" smtClean="0"/>
                        <a:t> проектором </a:t>
                      </a:r>
                      <a:r>
                        <a:rPr lang="en-US" baseline="0" dirty="0" smtClean="0"/>
                        <a:t>Smart Board 685ix</a:t>
                      </a:r>
                      <a:r>
                        <a:rPr lang="ru-RU" baseline="0" dirty="0" smtClean="0"/>
                        <a:t>- 1шт.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Персональный компьютер(источник для интерактивной доски)- 1 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Проектор </a:t>
                      </a:r>
                      <a:r>
                        <a:rPr lang="en-US" baseline="0" dirty="0" smtClean="0"/>
                        <a:t>3DMitsubishi XD 600U</a:t>
                      </a:r>
                      <a:r>
                        <a:rPr lang="ru-RU" baseline="0" dirty="0" smtClean="0"/>
                        <a:t>- 1шт.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Очки 3</a:t>
                      </a:r>
                      <a:r>
                        <a:rPr lang="en-US" baseline="0" dirty="0" err="1" smtClean="0"/>
                        <a:t>DXpand</a:t>
                      </a:r>
                      <a:r>
                        <a:rPr lang="en-US" baseline="0" dirty="0" smtClean="0"/>
                        <a:t> 102- 26 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Монитор 22</a:t>
                      </a:r>
                      <a:r>
                        <a:rPr lang="en-US" baseline="0" dirty="0" smtClean="0"/>
                        <a:t>”OAC2241 vg KW 56743- 2</a:t>
                      </a:r>
                      <a:r>
                        <a:rPr lang="ru-RU" baseline="0" dirty="0" smtClean="0"/>
                        <a:t>5шт.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564" y="3214687"/>
          <a:ext cx="4225636" cy="3643314"/>
        </p:xfrm>
        <a:graphic>
          <a:graphicData uri="http://schemas.openxmlformats.org/drawingml/2006/table">
            <a:tbl>
              <a:tblPr/>
              <a:tblGrid>
                <a:gridCol w="4225636"/>
              </a:tblGrid>
              <a:tr h="3643314">
                <a:tc>
                  <a:txBody>
                    <a:bodyPr/>
                    <a:lstStyle/>
                    <a:p>
                      <a:r>
                        <a:rPr lang="ru-RU" dirty="0" smtClean="0"/>
                        <a:t>Камера</a:t>
                      </a:r>
                      <a:r>
                        <a:rPr lang="ru-RU" baseline="0" dirty="0" smtClean="0"/>
                        <a:t> высокой четкости управляемая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Life Size Camera- 1</a:t>
                      </a:r>
                      <a:r>
                        <a:rPr lang="ru-RU" baseline="0" dirty="0" smtClean="0"/>
                        <a:t> шт.</a:t>
                      </a:r>
                    </a:p>
                    <a:p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Дисплей </a:t>
                      </a:r>
                      <a:r>
                        <a:rPr lang="en-US" baseline="0" dirty="0" smtClean="0"/>
                        <a:t>Flame 42 ST- 1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Персональный компьютер </a:t>
                      </a:r>
                      <a:r>
                        <a:rPr lang="en-US" baseline="0" dirty="0" err="1" smtClean="0"/>
                        <a:t>Kraftway</a:t>
                      </a:r>
                      <a:r>
                        <a:rPr lang="en-US" baseline="0" dirty="0" smtClean="0"/>
                        <a:t> KW21- 25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baseline="0" dirty="0" smtClean="0"/>
                    </a:p>
                    <a:p>
                      <a:endParaRPr lang="en-US" baseline="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anilov\Рабочий стол\Класс Женева\2014-09-11-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25410" cy="3357561"/>
          </a:xfrm>
          <a:prstGeom prst="rect">
            <a:avLst/>
          </a:prstGeom>
          <a:noFill/>
        </p:spPr>
      </p:pic>
      <p:pic>
        <p:nvPicPr>
          <p:cNvPr id="3075" name="Picture 3" descr="C:\Documents and Settings\danilov\Рабочий стол\Класс Женева\2014-09-11-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44291" y="0"/>
          <a:ext cx="4599709" cy="3325091"/>
        </p:xfrm>
        <a:graphic>
          <a:graphicData uri="http://schemas.openxmlformats.org/drawingml/2006/table">
            <a:tbl>
              <a:tblPr/>
              <a:tblGrid>
                <a:gridCol w="4599709"/>
              </a:tblGrid>
              <a:tr h="3325091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Телекоммуникационный шкаф 42</a:t>
                      </a:r>
                      <a:r>
                        <a:rPr lang="en-US" dirty="0" smtClean="0"/>
                        <a:t>”- 1</a:t>
                      </a:r>
                      <a:r>
                        <a:rPr lang="ru-RU" dirty="0" smtClean="0"/>
                        <a:t>шт.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Кодек видеоконференцсвязи </a:t>
                      </a:r>
                      <a:r>
                        <a:rPr lang="en-US" dirty="0" smtClean="0"/>
                        <a:t>Life Size Express 220- </a:t>
                      </a:r>
                      <a:r>
                        <a:rPr lang="ru-RU" dirty="0" smtClean="0"/>
                        <a:t>1шт.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Усилитель</a:t>
                      </a:r>
                      <a:r>
                        <a:rPr lang="ru-RU" baseline="0" dirty="0" smtClean="0"/>
                        <a:t> мощности </a:t>
                      </a:r>
                      <a:r>
                        <a:rPr lang="en-US" baseline="0" dirty="0" err="1" smtClean="0"/>
                        <a:t>Extron</a:t>
                      </a:r>
                      <a:r>
                        <a:rPr lang="en-US" baseline="0" dirty="0" smtClean="0"/>
                        <a:t> XPA 2002- 1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Радиосистема петличная </a:t>
                      </a:r>
                      <a:r>
                        <a:rPr lang="en-US" baseline="0" dirty="0" smtClean="0"/>
                        <a:t>Audio- </a:t>
                      </a:r>
                      <a:r>
                        <a:rPr lang="en-US" baseline="0" dirty="0" err="1" smtClean="0"/>
                        <a:t>Technica</a:t>
                      </a:r>
                      <a:r>
                        <a:rPr lang="en-US" baseline="0" dirty="0" smtClean="0"/>
                        <a:t> ATW-2110/P- </a:t>
                      </a:r>
                      <a:r>
                        <a:rPr lang="ru-RU" baseline="0" dirty="0" smtClean="0"/>
                        <a:t>1шт.</a:t>
                      </a:r>
                      <a:endParaRPr lang="en-US" baseline="0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Микшер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Extron</a:t>
                      </a:r>
                      <a:r>
                        <a:rPr lang="en-US" baseline="0" dirty="0" smtClean="0"/>
                        <a:t> DMP 64- 1</a:t>
                      </a:r>
                      <a:r>
                        <a:rPr lang="ru-RU" baseline="0" dirty="0" smtClean="0"/>
                        <a:t>шт.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366655"/>
          <a:ext cx="4475018" cy="3463636"/>
        </p:xfrm>
        <a:graphic>
          <a:graphicData uri="http://schemas.openxmlformats.org/drawingml/2006/table">
            <a:tbl>
              <a:tblPr/>
              <a:tblGrid>
                <a:gridCol w="4475018"/>
              </a:tblGrid>
              <a:tr h="3463636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Контроллер управления </a:t>
                      </a:r>
                      <a:r>
                        <a:rPr lang="en-US" dirty="0" smtClean="0"/>
                        <a:t>Creston CP2E- 1</a:t>
                      </a:r>
                      <a:r>
                        <a:rPr lang="ru-RU" dirty="0" smtClean="0"/>
                        <a:t>шт.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Кнопочная</a:t>
                      </a:r>
                      <a:r>
                        <a:rPr lang="ru-RU" baseline="0" dirty="0" smtClean="0"/>
                        <a:t> панель управления </a:t>
                      </a:r>
                      <a:r>
                        <a:rPr lang="en-US" baseline="0" dirty="0" smtClean="0"/>
                        <a:t>CNX- B8W- </a:t>
                      </a:r>
                      <a:r>
                        <a:rPr lang="ru-RU" baseline="0" dirty="0" smtClean="0"/>
                        <a:t>1шт.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Сетевой коммутатор </a:t>
                      </a:r>
                      <a:r>
                        <a:rPr lang="en-US" baseline="0" dirty="0" err="1" smtClean="0"/>
                        <a:t>Cisko</a:t>
                      </a:r>
                      <a:r>
                        <a:rPr lang="en-US" baseline="0" dirty="0" smtClean="0"/>
                        <a:t> WS-C2960S-48TS-L- 1</a:t>
                      </a:r>
                      <a:r>
                        <a:rPr lang="ru-RU" baseline="0" dirty="0" smtClean="0"/>
                        <a:t>шт.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Персональный компьютер </a:t>
                      </a:r>
                      <a:r>
                        <a:rPr lang="en-US" baseline="0" dirty="0" smtClean="0"/>
                        <a:t>KW56743 2 </a:t>
                      </a:r>
                      <a:r>
                        <a:rPr lang="en-US" baseline="0" dirty="0" err="1" smtClean="0"/>
                        <a:t>Kraftway</a:t>
                      </a:r>
                      <a:r>
                        <a:rPr lang="en-US" baseline="0" dirty="0" smtClean="0"/>
                        <a:t> Credo KW21- 1</a:t>
                      </a:r>
                      <a:r>
                        <a:rPr lang="ru-RU" baseline="0" dirty="0" smtClean="0"/>
                        <a:t>шт.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nilov\Рабочий стол\Класс Женева\2014-09-11-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94" cy="3375266"/>
          </a:xfrm>
          <a:prstGeom prst="rect">
            <a:avLst/>
          </a:prstGeom>
          <a:noFill/>
        </p:spPr>
      </p:pic>
      <p:pic>
        <p:nvPicPr>
          <p:cNvPr id="4099" name="Picture 3" descr="C:\Documents and Settings\danilov\Рабочий стол\Класс Женева\2014-09-11-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75606"/>
            <a:ext cx="4643438" cy="348239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16582" y="27709"/>
          <a:ext cx="4613563" cy="3383280"/>
        </p:xfrm>
        <a:graphic>
          <a:graphicData uri="http://schemas.openxmlformats.org/drawingml/2006/table">
            <a:tbl>
              <a:tblPr/>
              <a:tblGrid>
                <a:gridCol w="4613563"/>
              </a:tblGrid>
              <a:tr h="3329853"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Мини-ПК</a:t>
                      </a:r>
                      <a:r>
                        <a:rPr lang="en-US" dirty="0" smtClean="0"/>
                        <a:t>#</a:t>
                      </a:r>
                      <a:r>
                        <a:rPr lang="ru-RU" baseline="0" dirty="0" smtClean="0"/>
                        <a:t> источник для ЖК- 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дисплея </a:t>
                      </a:r>
                      <a:r>
                        <a:rPr lang="en-US" baseline="0" dirty="0" smtClean="0"/>
                        <a:t>Apple Mac Mini- 1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Радиосистема ручная </a:t>
                      </a:r>
                      <a:r>
                        <a:rPr lang="en-US" baseline="0" dirty="0" err="1" smtClean="0"/>
                        <a:t>Beyerdynamic</a:t>
                      </a:r>
                      <a:r>
                        <a:rPr lang="en-US" baseline="0" dirty="0" smtClean="0"/>
                        <a:t> OPUS 660- 1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Телескопическая микрофонная стойка </a:t>
                      </a:r>
                      <a:r>
                        <a:rPr lang="en-US" baseline="0" dirty="0" err="1" smtClean="0"/>
                        <a:t>Quik</a:t>
                      </a:r>
                      <a:r>
                        <a:rPr lang="en-US" baseline="0" dirty="0" smtClean="0"/>
                        <a:t> Lock A300 BK- 1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err="1" smtClean="0"/>
                        <a:t>Аккустическая</a:t>
                      </a:r>
                      <a:r>
                        <a:rPr lang="ru-RU" baseline="0" dirty="0" smtClean="0"/>
                        <a:t> система </a:t>
                      </a:r>
                      <a:r>
                        <a:rPr lang="en-US" baseline="0" dirty="0" err="1" smtClean="0"/>
                        <a:t>Extron</a:t>
                      </a:r>
                      <a:r>
                        <a:rPr lang="en-US" baseline="0" dirty="0" smtClean="0"/>
                        <a:t> Si 26- 2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Пульт опроса </a:t>
                      </a:r>
                      <a:r>
                        <a:rPr lang="en-US" baseline="0" dirty="0" err="1" smtClean="0"/>
                        <a:t>ResponceCard</a:t>
                      </a:r>
                      <a:r>
                        <a:rPr lang="en-US" baseline="0" dirty="0" smtClean="0"/>
                        <a:t>- 28</a:t>
                      </a:r>
                      <a:r>
                        <a:rPr lang="ru-RU" baseline="0" dirty="0" smtClean="0"/>
                        <a:t>шт.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408218"/>
          <a:ext cx="4530436" cy="3435927"/>
        </p:xfrm>
        <a:graphic>
          <a:graphicData uri="http://schemas.openxmlformats.org/drawingml/2006/table">
            <a:tbl>
              <a:tblPr/>
              <a:tblGrid>
                <a:gridCol w="4530436"/>
              </a:tblGrid>
              <a:tr h="3435927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Портативная</a:t>
                      </a:r>
                      <a:r>
                        <a:rPr lang="ru-RU" baseline="0" dirty="0" smtClean="0"/>
                        <a:t> документ- камера </a:t>
                      </a:r>
                      <a:r>
                        <a:rPr lang="en-US" baseline="0" dirty="0" err="1" smtClean="0"/>
                        <a:t>WolfVision</a:t>
                      </a:r>
                      <a:r>
                        <a:rPr lang="en-US" baseline="0" dirty="0" smtClean="0"/>
                        <a:t> VZ-9 plus 3VZ-9 plus 3- 1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Ресивер универсальный для системы опроса и голосования </a:t>
                      </a:r>
                      <a:r>
                        <a:rPr lang="en-US" baseline="0" dirty="0" err="1" smtClean="0"/>
                        <a:t>Keepad</a:t>
                      </a:r>
                      <a:r>
                        <a:rPr lang="en-US" baseline="0" dirty="0" smtClean="0"/>
                        <a:t>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Специальное программное обеспечение для виртуального взаимодействия </a:t>
                      </a:r>
                      <a:r>
                        <a:rPr lang="en-US" baseline="0" dirty="0" smtClean="0"/>
                        <a:t>Life- 1</a:t>
                      </a:r>
                      <a:r>
                        <a:rPr lang="ru-RU" baseline="0" dirty="0" smtClean="0"/>
                        <a:t>шт.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МФУ </a:t>
                      </a:r>
                      <a:r>
                        <a:rPr lang="en-US" baseline="0" dirty="0" smtClean="0"/>
                        <a:t>Epson </a:t>
                      </a:r>
                      <a:r>
                        <a:rPr lang="en-US" baseline="0" dirty="0" err="1" smtClean="0"/>
                        <a:t>AcuLaser</a:t>
                      </a:r>
                      <a:r>
                        <a:rPr lang="en-US" baseline="0" dirty="0" smtClean="0"/>
                        <a:t> cx21nf- </a:t>
                      </a:r>
                      <a:r>
                        <a:rPr lang="ru-RU" baseline="0" dirty="0" smtClean="0"/>
                        <a:t>1шт.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322</Words>
  <Application>Microsoft Office PowerPoint</Application>
  <PresentationFormat>Экран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Оборудование по программе развития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ЮрФак МГУ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по программе развития</dc:title>
  <dc:creator>danilov</dc:creator>
  <cp:lastModifiedBy>danilov</cp:lastModifiedBy>
  <cp:revision>31</cp:revision>
  <dcterms:created xsi:type="dcterms:W3CDTF">2014-09-11T09:43:16Z</dcterms:created>
  <dcterms:modified xsi:type="dcterms:W3CDTF">2014-09-11T12:41:10Z</dcterms:modified>
</cp:coreProperties>
</file>